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74" r:id="rId4"/>
    <p:sldId id="301" r:id="rId5"/>
    <p:sldId id="313" r:id="rId6"/>
    <p:sldId id="308" r:id="rId7"/>
    <p:sldId id="314" r:id="rId8"/>
    <p:sldId id="284" r:id="rId9"/>
    <p:sldId id="303" r:id="rId10"/>
    <p:sldId id="315" r:id="rId11"/>
    <p:sldId id="304" r:id="rId12"/>
    <p:sldId id="310" r:id="rId13"/>
    <p:sldId id="316" r:id="rId14"/>
    <p:sldId id="317" r:id="rId15"/>
    <p:sldId id="318" r:id="rId16"/>
    <p:sldId id="311" r:id="rId17"/>
    <p:sldId id="286" r:id="rId18"/>
    <p:sldId id="268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7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활용한 강화학습 환경과 에이전트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18681" y="1147861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8D8E87-F7BC-42AB-8E76-5C9D2896DA4F}"/>
              </a:ext>
            </a:extLst>
          </p:cNvPr>
          <p:cNvSpPr txBox="1"/>
          <p:nvPr/>
        </p:nvSpPr>
        <p:spPr>
          <a:xfrm>
            <a:off x="821133" y="1091086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보상의 방식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84755D-5253-448C-B474-98D73F017FE4}"/>
              </a:ext>
            </a:extLst>
          </p:cNvPr>
          <p:cNvSpPr txBox="1"/>
          <p:nvPr/>
        </p:nvSpPr>
        <p:spPr>
          <a:xfrm>
            <a:off x="826316" y="3395323"/>
            <a:ext cx="749136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즉 </a:t>
            </a:r>
            <a:r>
              <a:rPr lang="en-US" altLang="ko-KR" sz="2200" b="1" dirty="0"/>
              <a:t>,  </a:t>
            </a:r>
            <a:r>
              <a:rPr lang="ko-KR" altLang="en-US" sz="2200" b="1" dirty="0"/>
              <a:t>‘</a:t>
            </a:r>
            <a:r>
              <a:rPr lang="en-US" altLang="ko-KR" sz="2200" b="1" dirty="0"/>
              <a:t>O’</a:t>
            </a:r>
            <a:r>
              <a:rPr lang="ko-KR" altLang="en-US" sz="2200" b="1" dirty="0"/>
              <a:t>는 보상을 최대화 </a:t>
            </a:r>
            <a:r>
              <a:rPr lang="en-US" altLang="ko-KR" sz="2200" b="1" dirty="0"/>
              <a:t>,  </a:t>
            </a:r>
            <a:r>
              <a:rPr lang="ko-KR" altLang="en-US" sz="2200" b="1" dirty="0"/>
              <a:t>‘</a:t>
            </a:r>
            <a:r>
              <a:rPr lang="en-US" altLang="ko-KR" sz="2200" b="1" dirty="0"/>
              <a:t>X’</a:t>
            </a:r>
            <a:r>
              <a:rPr lang="ko-KR" altLang="en-US" sz="2200" b="1" dirty="0"/>
              <a:t>는 보상을 최소화 </a:t>
            </a:r>
          </a:p>
        </p:txBody>
      </p:sp>
    </p:spTree>
    <p:extLst>
      <p:ext uri="{BB962C8B-B14F-4D97-AF65-F5344CB8AC3E}">
        <p14:creationId xmlns:p14="http://schemas.microsoft.com/office/powerpoint/2010/main" val="349898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510865" y="1773770"/>
            <a:ext cx="7491368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보드의 상태를 마크 코드</a:t>
            </a:r>
            <a:r>
              <a:rPr lang="en-US" altLang="ko-KR" dirty="0"/>
              <a:t>(‘O’: 1 , </a:t>
            </a:r>
            <a:r>
              <a:rPr lang="ko-KR" altLang="en-US" dirty="0"/>
              <a:t>‘</a:t>
            </a:r>
            <a:r>
              <a:rPr lang="en-US" altLang="ko-KR" dirty="0"/>
              <a:t>X’: 2)</a:t>
            </a:r>
            <a:r>
              <a:rPr lang="ko-KR" altLang="en-US" dirty="0"/>
              <a:t>의 리스트로 작성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ex ) [0, 1, 2, 0, 1, 0, 0, 0, 2]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FF86-6F44-4E83-B3E7-39B5BEEB4285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표현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E8F28-244F-43A4-8525-28D02770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16" y="2801900"/>
            <a:ext cx="2257740" cy="21910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0968E8-6201-4A24-B104-962FD9A78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25" y="2802950"/>
            <a:ext cx="2257739" cy="21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553800" y="1773770"/>
            <a:ext cx="749136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상태라도 차례에 따라 가치가 다름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‘</a:t>
            </a:r>
            <a:r>
              <a:rPr lang="en-US" altLang="ko-KR" dirty="0"/>
              <a:t>O’</a:t>
            </a:r>
            <a:r>
              <a:rPr lang="ko-KR" altLang="en-US" dirty="0"/>
              <a:t>의 차례이면 ‘</a:t>
            </a:r>
            <a:r>
              <a:rPr lang="en-US" altLang="ko-KR" dirty="0"/>
              <a:t>O’</a:t>
            </a:r>
            <a:r>
              <a:rPr lang="ko-KR" altLang="en-US" dirty="0"/>
              <a:t>의 승리 </a:t>
            </a:r>
            <a:r>
              <a:rPr lang="en-US" altLang="ko-KR" dirty="0"/>
              <a:t>,  </a:t>
            </a:r>
            <a:r>
              <a:rPr lang="ko-KR" altLang="en-US" dirty="0"/>
              <a:t>‘</a:t>
            </a:r>
            <a:r>
              <a:rPr lang="en-US" altLang="ko-KR" dirty="0"/>
              <a:t>X’</a:t>
            </a:r>
            <a:r>
              <a:rPr lang="ko-KR" altLang="en-US" dirty="0"/>
              <a:t>의 차례이면 ‘</a:t>
            </a:r>
            <a:r>
              <a:rPr lang="en-US" altLang="ko-KR" dirty="0"/>
              <a:t>X’</a:t>
            </a:r>
            <a:r>
              <a:rPr lang="ko-KR" altLang="en-US" dirty="0"/>
              <a:t>의 승리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FF86-6F44-4E83-B3E7-39B5BEEB4285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표현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E8F28-244F-43A4-8525-28D02770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14" y="3241435"/>
            <a:ext cx="225774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1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510865" y="1773770"/>
            <a:ext cx="749136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b="1" dirty="0"/>
              <a:t>-&gt; </a:t>
            </a:r>
            <a:r>
              <a:rPr lang="ko-KR" altLang="en-US" b="1" dirty="0"/>
              <a:t>따라서 </a:t>
            </a:r>
            <a:r>
              <a:rPr lang="en-US" altLang="ko-KR" b="1" dirty="0"/>
              <a:t>(</a:t>
            </a:r>
            <a:r>
              <a:rPr lang="ko-KR" altLang="en-US" b="1" dirty="0"/>
              <a:t>보드의 상태 </a:t>
            </a:r>
            <a:r>
              <a:rPr lang="en-US" altLang="ko-KR" b="1" dirty="0"/>
              <a:t>+ </a:t>
            </a:r>
            <a:r>
              <a:rPr lang="ko-KR" altLang="en-US" b="1" dirty="0"/>
              <a:t>차례</a:t>
            </a:r>
            <a:r>
              <a:rPr lang="en-US" altLang="ko-KR" b="1" dirty="0"/>
              <a:t>)</a:t>
            </a:r>
            <a:r>
              <a:rPr lang="ko-KR" altLang="en-US" b="1" dirty="0"/>
              <a:t>로 상태를 구성</a:t>
            </a:r>
            <a:endParaRPr lang="en-US" altLang="ko-KR" b="1" dirty="0"/>
          </a:p>
          <a:p>
            <a:pPr marL="285750" indent="-285750" algn="ctr">
              <a:buFontTx/>
              <a:buChar char="-"/>
            </a:pPr>
            <a:endParaRPr lang="en-US" altLang="ko-KR" b="1" dirty="0"/>
          </a:p>
          <a:p>
            <a:pPr algn="ctr"/>
            <a:r>
              <a:rPr lang="en-US" altLang="ko-KR" b="1" dirty="0"/>
              <a:t>   ex ) </a:t>
            </a:r>
            <a:r>
              <a:rPr lang="nn-NO" altLang="ko-KR" b="1" dirty="0"/>
              <a:t>[0, 1, 2, 0, 1, 0, 0, 0, 2], </a:t>
            </a:r>
            <a:r>
              <a:rPr lang="nn-NO" altLang="ko-KR" b="1" dirty="0">
                <a:solidFill>
                  <a:srgbClr val="FF0000"/>
                </a:solidFill>
              </a:rPr>
              <a:t>‘O’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FF86-6F44-4E83-B3E7-39B5BEEB4285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표현 방식</a:t>
            </a:r>
          </a:p>
        </p:txBody>
      </p:sp>
    </p:spTree>
    <p:extLst>
      <p:ext uri="{BB962C8B-B14F-4D97-AF65-F5344CB8AC3E}">
        <p14:creationId xmlns:p14="http://schemas.microsoft.com/office/powerpoint/2010/main" val="356829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601735" y="2330389"/>
            <a:ext cx="7491368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상 태 공 간 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상태가 표현되는 공간 </a:t>
            </a:r>
            <a:r>
              <a:rPr lang="en-US" altLang="ko-KR" dirty="0"/>
              <a:t>(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 err="1"/>
              <a:t>불연속적인</a:t>
            </a:r>
            <a:r>
              <a:rPr lang="ko-KR" altLang="en-US" dirty="0"/>
              <a:t> 정수로 표현 </a:t>
            </a:r>
            <a:r>
              <a:rPr lang="en-US" altLang="ko-KR" dirty="0"/>
              <a:t>- &gt; discrete </a:t>
            </a:r>
            <a:r>
              <a:rPr lang="ko-KR" altLang="en-US" dirty="0"/>
              <a:t>공간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endParaRPr lang="en-US" altLang="ko-KR" dirty="0"/>
          </a:p>
          <a:p>
            <a:r>
              <a:rPr lang="en-US" altLang="ko-KR" dirty="0"/>
              <a:t> ex) </a:t>
            </a:r>
            <a:r>
              <a:rPr lang="ko-KR" altLang="en-US" dirty="0" err="1"/>
              <a:t>틱택토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nn-NO" altLang="ko-KR" dirty="0"/>
              <a:t>[0, 1, 2, 0, 1, 0, 0, 0, 2], </a:t>
            </a:r>
            <a:r>
              <a:rPr lang="nn-NO" altLang="ko-KR" dirty="0">
                <a:solidFill>
                  <a:srgbClr val="FF0000"/>
                </a:solidFill>
              </a:rPr>
              <a:t>‘O’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연속적인 실수로 표현 </a:t>
            </a:r>
            <a:r>
              <a:rPr lang="en-US" altLang="ko-KR" dirty="0"/>
              <a:t>- &gt; box </a:t>
            </a:r>
            <a:r>
              <a:rPr lang="ko-KR" altLang="en-US" dirty="0"/>
              <a:t>공간 객체</a:t>
            </a:r>
            <a:endParaRPr lang="en-US" altLang="ko-KR" dirty="0"/>
          </a:p>
          <a:p>
            <a:r>
              <a:rPr lang="en-US" altLang="ko-KR" dirty="0"/>
              <a:t> ex ) 3D</a:t>
            </a:r>
            <a:r>
              <a:rPr lang="ko-KR" altLang="en-US" dirty="0"/>
              <a:t>게임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FF86-6F44-4E83-B3E7-39B5BEEB4285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공간과 동작 공간</a:t>
            </a:r>
          </a:p>
        </p:txBody>
      </p:sp>
    </p:spTree>
    <p:extLst>
      <p:ext uri="{BB962C8B-B14F-4D97-AF65-F5344CB8AC3E}">
        <p14:creationId xmlns:p14="http://schemas.microsoft.com/office/powerpoint/2010/main" val="252223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601735" y="2330389"/>
            <a:ext cx="749136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동 작 공 간 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상태 공간과 같은 방식으로 동작 공간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틱택토는</a:t>
            </a:r>
            <a:r>
              <a:rPr lang="ko-KR" altLang="en-US" dirty="0"/>
              <a:t> 따로 동작 정의할 필요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수를 둔 상태 </a:t>
            </a:r>
            <a:r>
              <a:rPr lang="en-US" altLang="ko-KR" dirty="0"/>
              <a:t>= </a:t>
            </a:r>
            <a:r>
              <a:rPr lang="ko-KR" altLang="en-US" dirty="0"/>
              <a:t>보드의 상태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FF86-6F44-4E83-B3E7-39B5BEEB4285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공간과 동작 공간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CE6523-9695-438B-B423-5A2855E8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53" y="2570875"/>
            <a:ext cx="225774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클래스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510865" y="1773770"/>
            <a:ext cx="74913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FF86-6F44-4E83-B3E7-39B5BEEB4285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클래스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1DC89-1856-4838-BCDF-B9E51CD3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9" y="2539226"/>
            <a:ext cx="4001058" cy="23950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CD9523-60AC-473C-9965-E5BD3A3D060D}"/>
              </a:ext>
            </a:extLst>
          </p:cNvPr>
          <p:cNvSpPr txBox="1"/>
          <p:nvPr/>
        </p:nvSpPr>
        <p:spPr>
          <a:xfrm>
            <a:off x="5533470" y="2539226"/>
            <a:ext cx="3610530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에이전트 메소드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_step : 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상태로 진행</a:t>
            </a:r>
            <a:endParaRPr lang="en-US" altLang="ko-KR" sz="16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_reset :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반복되는 상황 초기화</a:t>
            </a:r>
            <a:endParaRPr lang="en-US" altLang="ko-KR" sz="16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_render :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시각화</a:t>
            </a:r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9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클래스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273A18E-7844-4894-A1E2-808EBC971325}"/>
              </a:ext>
            </a:extLst>
          </p:cNvPr>
          <p:cNvSpPr txBox="1"/>
          <p:nvPr/>
        </p:nvSpPr>
        <p:spPr>
          <a:xfrm>
            <a:off x="651805" y="1015274"/>
            <a:ext cx="6959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다음 주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949D0-0102-4F9B-AF43-359269BA29CF}"/>
              </a:ext>
            </a:extLst>
          </p:cNvPr>
          <p:cNvSpPr txBox="1"/>
          <p:nvPr/>
        </p:nvSpPr>
        <p:spPr>
          <a:xfrm>
            <a:off x="651805" y="1389087"/>
            <a:ext cx="183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_reset </a:t>
            </a:r>
            <a:r>
              <a:rPr lang="ko-KR" altLang="en-US" sz="2000" dirty="0"/>
              <a:t>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63B083-120E-4491-9896-CFA327BC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" y="4644353"/>
            <a:ext cx="4620270" cy="2162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829AC7-4381-4178-B80E-373405FA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" y="1812438"/>
            <a:ext cx="3801005" cy="1905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1F24A-2701-4272-956F-B082B682D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2880"/>
            <a:ext cx="4182059" cy="25625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172C53-48F2-4315-9DC8-8147DA9585A1}"/>
              </a:ext>
            </a:extLst>
          </p:cNvPr>
          <p:cNvSpPr txBox="1"/>
          <p:nvPr/>
        </p:nvSpPr>
        <p:spPr>
          <a:xfrm>
            <a:off x="4411555" y="1362789"/>
            <a:ext cx="183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_step </a:t>
            </a:r>
            <a:r>
              <a:rPr lang="ko-KR" altLang="en-US" sz="2000" dirty="0"/>
              <a:t>메소드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865B6-E42E-4704-9CEB-11DE0CD4678C}"/>
              </a:ext>
            </a:extLst>
          </p:cNvPr>
          <p:cNvSpPr txBox="1"/>
          <p:nvPr/>
        </p:nvSpPr>
        <p:spPr>
          <a:xfrm>
            <a:off x="437397" y="4114758"/>
            <a:ext cx="2051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_render </a:t>
            </a:r>
            <a:r>
              <a:rPr lang="ko-KR" altLang="en-US" sz="2000" dirty="0"/>
              <a:t>메소드</a:t>
            </a:r>
          </a:p>
        </p:txBody>
      </p:sp>
    </p:spTree>
    <p:extLst>
      <p:ext uri="{BB962C8B-B14F-4D97-AF65-F5344CB8AC3E}">
        <p14:creationId xmlns:p14="http://schemas.microsoft.com/office/powerpoint/2010/main" val="257884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588564" cy="584775"/>
            <a:chOff x="3524241" y="3584171"/>
            <a:chExt cx="3877632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43454" y="3640603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강화학습의 환경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에이전트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1012" y="4080853"/>
            <a:ext cx="3988930" cy="584775"/>
            <a:chOff x="4118618" y="3546800"/>
            <a:chExt cx="3988930" cy="584775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18618" y="354680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412440" y="4130040"/>
            <a:ext cx="4244988" cy="1238125"/>
            <a:chOff x="4019517" y="2745182"/>
            <a:chExt cx="4244988" cy="1238125"/>
          </a:xfrm>
        </p:grpSpPr>
        <p:sp>
          <p:nvSpPr>
            <p:cNvPr id="58" name="TextBox 57"/>
            <p:cNvSpPr txBox="1"/>
            <p:nvPr/>
          </p:nvSpPr>
          <p:spPr>
            <a:xfrm>
              <a:off x="4715142" y="2745182"/>
              <a:ext cx="35493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에이전트 종류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19517" y="3398532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6846471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이용한 강화학습 환경과 에이전트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4518" y="4780125"/>
            <a:ext cx="3358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설계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43979" y="4208861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2A0FD-B93E-44D7-BACC-C6D436E8EEF0}"/>
              </a:ext>
            </a:extLst>
          </p:cNvPr>
          <p:cNvSpPr/>
          <p:nvPr/>
        </p:nvSpPr>
        <p:spPr>
          <a:xfrm>
            <a:off x="4850611" y="4844245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1F4252-2C83-4D0B-8400-3D0CEE72BE10}"/>
              </a:ext>
            </a:extLst>
          </p:cNvPr>
          <p:cNvSpPr txBox="1"/>
          <p:nvPr/>
        </p:nvSpPr>
        <p:spPr>
          <a:xfrm>
            <a:off x="4453049" y="5348619"/>
            <a:ext cx="6144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03B48-08F8-4BFF-8F53-F7D651524186}"/>
              </a:ext>
            </a:extLst>
          </p:cNvPr>
          <p:cNvSpPr txBox="1"/>
          <p:nvPr/>
        </p:nvSpPr>
        <p:spPr>
          <a:xfrm>
            <a:off x="5104517" y="5404655"/>
            <a:ext cx="3358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클래스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16C84E-50E6-4381-A290-7A6CB40EAE9F}"/>
              </a:ext>
            </a:extLst>
          </p:cNvPr>
          <p:cNvSpPr/>
          <p:nvPr/>
        </p:nvSpPr>
        <p:spPr>
          <a:xfrm>
            <a:off x="4874447" y="5444065"/>
            <a:ext cx="93467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강화학습의 환경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834206" y="5063895"/>
            <a:ext cx="75846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환경 안에서 정의된 에이전트가 현재 상태를 인식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424C5-49B9-4DBE-9A94-708FADC99B3B}"/>
              </a:ext>
            </a:extLst>
          </p:cNvPr>
          <p:cNvSpPr txBox="1"/>
          <p:nvPr/>
        </p:nvSpPr>
        <p:spPr>
          <a:xfrm>
            <a:off x="270696" y="5606214"/>
            <a:ext cx="8772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환경 </a:t>
            </a:r>
            <a:r>
              <a:rPr lang="en-US" altLang="ko-KR" b="1" dirty="0"/>
              <a:t>: </a:t>
            </a:r>
            <a:r>
              <a:rPr lang="ko-KR" altLang="en-US" b="1" dirty="0"/>
              <a:t>문제 정의   에이전트 </a:t>
            </a:r>
            <a:r>
              <a:rPr lang="en-US" altLang="ko-KR" b="1" dirty="0"/>
              <a:t>: </a:t>
            </a:r>
            <a:r>
              <a:rPr lang="ko-KR" altLang="en-US" b="1" dirty="0"/>
              <a:t>문제 풀이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상태를 인식 </a:t>
            </a:r>
            <a:r>
              <a:rPr lang="en-US" altLang="ko-KR" b="1" dirty="0"/>
              <a:t>, </a:t>
            </a:r>
            <a:r>
              <a:rPr lang="ko-KR" altLang="en-US" b="1" dirty="0"/>
              <a:t>보상을 최대화하기 위한 동작을 선택 </a:t>
            </a:r>
            <a:r>
              <a:rPr lang="en-US" altLang="ko-KR" b="1" dirty="0"/>
              <a:t>-&gt; </a:t>
            </a:r>
            <a:r>
              <a:rPr lang="ko-KR" altLang="en-US" b="1" dirty="0"/>
              <a:t>에이전트</a:t>
            </a:r>
            <a:endParaRPr lang="ko-KR" altLang="en-US" dirty="0"/>
          </a:p>
        </p:txBody>
      </p:sp>
      <p:pic>
        <p:nvPicPr>
          <p:cNvPr id="1026" name="Picture 2" descr="C:\Users\user\Desktop\캡처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06" y="1158951"/>
            <a:ext cx="7584636" cy="383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45227" y="1289852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에이전트의 종류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735C7-282F-4119-9876-8047FC5E8EFC}"/>
              </a:ext>
            </a:extLst>
          </p:cNvPr>
          <p:cNvSpPr txBox="1"/>
          <p:nvPr/>
        </p:nvSpPr>
        <p:spPr>
          <a:xfrm>
            <a:off x="745367" y="1191109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 Agent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35678-713A-4D63-81FA-A77279D4C016}"/>
              </a:ext>
            </a:extLst>
          </p:cNvPr>
          <p:cNvSpPr txBox="1"/>
          <p:nvPr/>
        </p:nvSpPr>
        <p:spPr>
          <a:xfrm>
            <a:off x="524590" y="2967873"/>
            <a:ext cx="605922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사람이 직접 렌더링 결과를 보고 숫자를 입력하며 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</a:t>
            </a:r>
          </a:p>
          <a:p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풀기 전 환경을 파악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강화학습 에이전트 학습 후 검증에도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CD64F-78B8-4B49-956D-AB345E0D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41" y="2883545"/>
            <a:ext cx="1882382" cy="18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45227" y="1289852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에이전트의 종류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735C7-282F-4119-9876-8047FC5E8EFC}"/>
              </a:ext>
            </a:extLst>
          </p:cNvPr>
          <p:cNvSpPr txBox="1"/>
          <p:nvPr/>
        </p:nvSpPr>
        <p:spPr>
          <a:xfrm>
            <a:off x="745367" y="1191109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 Agent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pic>
        <p:nvPicPr>
          <p:cNvPr id="2" name="bandicam 2019-03-24 13-59-38-453">
            <a:hlinkClick r:id="" action="ppaction://media"/>
            <a:extLst>
              <a:ext uri="{FF2B5EF4-FFF2-40B4-BE49-F238E27FC236}">
                <a16:creationId xmlns:a16="http://schemas.microsoft.com/office/drawing/2014/main" id="{AE7283A5-500B-4CB7-B488-F33F463CE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6094" y="2114549"/>
            <a:ext cx="5705105" cy="28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45227" y="1289852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에이전트의 종류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735C7-282F-4119-9876-8047FC5E8EFC}"/>
              </a:ext>
            </a:extLst>
          </p:cNvPr>
          <p:cNvSpPr txBox="1"/>
          <p:nvPr/>
        </p:nvSpPr>
        <p:spPr>
          <a:xfrm>
            <a:off x="710238" y="119185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Agent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35678-713A-4D63-81FA-A77279D4C016}"/>
              </a:ext>
            </a:extLst>
          </p:cNvPr>
          <p:cNvSpPr txBox="1"/>
          <p:nvPr/>
        </p:nvSpPr>
        <p:spPr>
          <a:xfrm>
            <a:off x="457606" y="2514066"/>
            <a:ext cx="6059226" cy="24776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간단한 룰 기반 에이전트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두어서 이기는 곳이 있으면 그 곳을 선택</a:t>
            </a:r>
            <a:endParaRPr lang="en-US" altLang="ko-KR" dirty="0"/>
          </a:p>
          <a:p>
            <a:endParaRPr lang="ko-KR" altLang="en-US" sz="900" dirty="0"/>
          </a:p>
          <a:p>
            <a:r>
              <a:rPr lang="en-US" altLang="ko-KR" dirty="0"/>
              <a:t> -</a:t>
            </a:r>
            <a:r>
              <a:rPr lang="ko-KR" altLang="en-US" dirty="0"/>
              <a:t> 랜덤 위치</a:t>
            </a:r>
          </a:p>
          <a:p>
            <a:endParaRPr lang="en-US" altLang="ko-KR" dirty="0"/>
          </a:p>
          <a:p>
            <a:r>
              <a:rPr lang="ko-KR" altLang="en-US" dirty="0"/>
              <a:t>최소한의 </a:t>
            </a:r>
            <a:r>
              <a:rPr lang="en-US" altLang="ko-KR" dirty="0"/>
              <a:t>Baseline </a:t>
            </a:r>
            <a:r>
              <a:rPr lang="ko-KR" altLang="en-US" dirty="0"/>
              <a:t>역할</a:t>
            </a:r>
          </a:p>
          <a:p>
            <a:endParaRPr lang="en-US" altLang="ko-KR" dirty="0"/>
          </a:p>
          <a:p>
            <a:r>
              <a:rPr lang="ko-KR" altLang="en-US" dirty="0"/>
              <a:t>벤치마킹에 사용</a:t>
            </a:r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84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45227" y="1289852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에이전트의 종류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735C7-282F-4119-9876-8047FC5E8EFC}"/>
              </a:ext>
            </a:extLst>
          </p:cNvPr>
          <p:cNvSpPr txBox="1"/>
          <p:nvPr/>
        </p:nvSpPr>
        <p:spPr>
          <a:xfrm>
            <a:off x="710238" y="119185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Agent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pic>
        <p:nvPicPr>
          <p:cNvPr id="2" name="bandicam 2019-03-24 14-10-09-486">
            <a:hlinkClick r:id="" action="ppaction://media"/>
            <a:extLst>
              <a:ext uri="{FF2B5EF4-FFF2-40B4-BE49-F238E27FC236}">
                <a16:creationId xmlns:a16="http://schemas.microsoft.com/office/drawing/2014/main" id="{623082A0-7F62-4CE2-8DDC-CEE452902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0748" y="2354581"/>
            <a:ext cx="5257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374093" y="2957053"/>
            <a:ext cx="749136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적절한 </a:t>
            </a:r>
            <a:r>
              <a:rPr lang="ko-KR" altLang="en-US" sz="2800" dirty="0">
                <a:solidFill>
                  <a:srgbClr val="FF0000"/>
                </a:solidFill>
              </a:rPr>
              <a:t>상태</a:t>
            </a:r>
            <a:r>
              <a:rPr lang="ko-KR" altLang="en-US" sz="2800" dirty="0"/>
              <a:t> 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보상</a:t>
            </a:r>
            <a:r>
              <a:rPr lang="ko-KR" altLang="en-US" sz="2800" dirty="0"/>
              <a:t>의 설계</a:t>
            </a:r>
            <a:endParaRPr lang="en-US" altLang="ko-KR" sz="2800" dirty="0"/>
          </a:p>
          <a:p>
            <a:pPr algn="ctr"/>
            <a:r>
              <a:rPr lang="en-US" altLang="ko-KR" sz="2800" dirty="0"/>
              <a:t>= </a:t>
            </a:r>
          </a:p>
          <a:p>
            <a:pPr algn="ctr"/>
            <a:r>
              <a:rPr lang="ko-KR" altLang="en-US" sz="2800" dirty="0"/>
              <a:t>강화학습 환경 제작의 핵심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3401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618775" y="2612576"/>
            <a:ext cx="7491368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‘</a:t>
            </a:r>
            <a:r>
              <a:rPr lang="en-US" altLang="ko-KR" dirty="0"/>
              <a:t>O’</a:t>
            </a:r>
            <a:r>
              <a:rPr lang="ko-KR" altLang="en-US" dirty="0"/>
              <a:t>의 승리는 ‘</a:t>
            </a:r>
            <a:r>
              <a:rPr lang="en-US" altLang="ko-KR" dirty="0"/>
              <a:t>X’</a:t>
            </a:r>
            <a:r>
              <a:rPr lang="ko-KR" altLang="en-US" dirty="0"/>
              <a:t>의 패배 → 제로섬 게임</a:t>
            </a:r>
          </a:p>
          <a:p>
            <a:endParaRPr lang="en-US" altLang="ko-KR" dirty="0"/>
          </a:p>
          <a:p>
            <a:r>
              <a:rPr lang="ko-KR" altLang="en-US" dirty="0"/>
              <a:t>‘</a:t>
            </a:r>
            <a:r>
              <a:rPr lang="en-US" altLang="ko-KR" dirty="0"/>
              <a:t>O’</a:t>
            </a:r>
            <a:r>
              <a:rPr lang="ko-KR" altLang="en-US" dirty="0"/>
              <a:t>의 승리 보상</a:t>
            </a:r>
            <a:r>
              <a:rPr lang="en-US" altLang="ko-KR" dirty="0"/>
              <a:t>: +1</a:t>
            </a:r>
          </a:p>
          <a:p>
            <a:endParaRPr lang="en-US" altLang="ko-KR" dirty="0"/>
          </a:p>
          <a:p>
            <a:r>
              <a:rPr lang="ko-KR" altLang="en-US" dirty="0"/>
              <a:t>‘</a:t>
            </a:r>
            <a:r>
              <a:rPr lang="en-US" altLang="ko-KR" dirty="0"/>
              <a:t>X’</a:t>
            </a:r>
            <a:r>
              <a:rPr lang="ko-KR" altLang="en-US" dirty="0"/>
              <a:t>의 승리 보상</a:t>
            </a:r>
            <a:r>
              <a:rPr lang="en-US" altLang="ko-KR" dirty="0"/>
              <a:t>: -1</a:t>
            </a:r>
          </a:p>
          <a:p>
            <a:r>
              <a:rPr lang="ko-KR" altLang="en-US" dirty="0"/>
              <a:t>게임 진행 및 무승부</a:t>
            </a:r>
            <a:r>
              <a:rPr lang="en-US" altLang="ko-KR" dirty="0"/>
              <a:t>: 0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D8E87-F7BC-42AB-8E76-5C9D2896DA4F}"/>
              </a:ext>
            </a:extLst>
          </p:cNvPr>
          <p:cNvSpPr txBox="1"/>
          <p:nvPr/>
        </p:nvSpPr>
        <p:spPr>
          <a:xfrm>
            <a:off x="821133" y="1015274"/>
            <a:ext cx="39741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보상의 방식</a:t>
            </a:r>
          </a:p>
        </p:txBody>
      </p:sp>
      <p:pic>
        <p:nvPicPr>
          <p:cNvPr id="12" name="Picture 2" descr="C:\Users\user\Desktop\3.JPG">
            <a:extLst>
              <a:ext uri="{FF2B5EF4-FFF2-40B4-BE49-F238E27FC236}">
                <a16:creationId xmlns:a16="http://schemas.microsoft.com/office/drawing/2014/main" id="{C57C7FB0-D683-4376-BB0E-D9906287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693" y="2321026"/>
            <a:ext cx="3568463" cy="24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</TotalTime>
  <Words>481</Words>
  <Application>Microsoft Office PowerPoint</Application>
  <PresentationFormat>화면 슬라이드 쇼(4:3)</PresentationFormat>
  <Paragraphs>154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156</cp:revision>
  <dcterms:created xsi:type="dcterms:W3CDTF">2015-12-08T11:53:42Z</dcterms:created>
  <dcterms:modified xsi:type="dcterms:W3CDTF">2019-03-24T07:05:23Z</dcterms:modified>
</cp:coreProperties>
</file>